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2" r:id="rId2"/>
    <p:sldId id="263" r:id="rId3"/>
    <p:sldId id="261" r:id="rId4"/>
    <p:sldId id="260" r:id="rId5"/>
    <p:sldId id="273" r:id="rId6"/>
    <p:sldId id="272" r:id="rId7"/>
    <p:sldId id="275" r:id="rId8"/>
    <p:sldId id="257" r:id="rId9"/>
    <p:sldId id="258" r:id="rId10"/>
    <p:sldId id="264" r:id="rId11"/>
    <p:sldId id="276" r:id="rId12"/>
    <p:sldId id="256" r:id="rId13"/>
    <p:sldId id="268" r:id="rId14"/>
    <p:sldId id="277" r:id="rId15"/>
    <p:sldId id="278" r:id="rId16"/>
    <p:sldId id="270" r:id="rId17"/>
    <p:sldId id="266" r:id="rId18"/>
    <p:sldId id="265" r:id="rId19"/>
    <p:sldId id="269" r:id="rId20"/>
    <p:sldId id="271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333" autoAdjust="0"/>
  </p:normalViewPr>
  <p:slideViewPr>
    <p:cSldViewPr snapToGrid="0" showGuides="1">
      <p:cViewPr varScale="1">
        <p:scale>
          <a:sx n="69" d="100"/>
          <a:sy n="69" d="100"/>
        </p:scale>
        <p:origin x="75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2271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063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262818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2997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19058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491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6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000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983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39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03911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079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309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003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6634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070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9631E-1E27-4BD1-BE7F-68D6F27E719A}" type="datetimeFigureOut">
              <a:rPr lang="ru-RU" smtClean="0"/>
              <a:t>22.01.2017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7D5792F-5DDA-49ED-85A0-FC4B99549C7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14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kent.ac.uk/careers/cv.htm#is" TargetMode="External"/><Relationship Id="rId3" Type="http://schemas.openxmlformats.org/officeDocument/2006/relationships/hyperlink" Target="http://theinterviewguys.com/cv-curriculum-vitae/" TargetMode="External"/><Relationship Id="rId7" Type="http://schemas.openxmlformats.org/officeDocument/2006/relationships/hyperlink" Target="http://www.wikihow.com/Write-a-CV-(Curriculum-Vitae)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argetjobs.co.uk/careers-advice/applications-and-cvs/270189-writing-cvs-for-different-types-of-graduate-job" TargetMode="External"/><Relationship Id="rId5" Type="http://schemas.openxmlformats.org/officeDocument/2006/relationships/hyperlink" Target="http://www.bbc.com/news/business-15573447" TargetMode="External"/><Relationship Id="rId4" Type="http://schemas.openxmlformats.org/officeDocument/2006/relationships/hyperlink" Target="https://www.prospects.ac.uk/careers-advice/cvs-and-cover-letters/how-to-write-a-cv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ru/search?q=resume+example+in+english" TargetMode="External"/><Relationship Id="rId2" Type="http://schemas.openxmlformats.org/officeDocument/2006/relationships/hyperlink" Target="https://images.google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ladyfromrussia.com/rus/bukvy_latinica.shtml" TargetMode="External"/><Relationship Id="rId4" Type="http://schemas.openxmlformats.org/officeDocument/2006/relationships/hyperlink" Target="http://englex.ru/how-to-write-a-cv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3999" y="856343"/>
            <a:ext cx="8506692" cy="2113589"/>
          </a:xfrm>
        </p:spPr>
        <p:txBody>
          <a:bodyPr>
            <a:normAutofit/>
          </a:bodyPr>
          <a:lstStyle/>
          <a:p>
            <a:pPr algn="ctr"/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Writing </a:t>
            </a:r>
            <a: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</a:t>
            </a:r>
            <a:br>
              <a:rPr lang="en-US" sz="9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составить хорошее резюме?</a:t>
            </a:r>
            <a:endParaRPr lang="ru-RU" sz="1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4600" y="4219574"/>
            <a:ext cx="5715000" cy="2740025"/>
          </a:xfrm>
        </p:spPr>
        <p:txBody>
          <a:bodyPr/>
          <a:lstStyle/>
          <a:p>
            <a:r>
              <a:rPr lang="en-US" dirty="0" smtClean="0"/>
              <a:t>CV</a:t>
            </a:r>
            <a:r>
              <a:rPr lang="ru-RU" dirty="0" smtClean="0"/>
              <a:t> </a:t>
            </a:r>
            <a:r>
              <a:rPr lang="en-US" dirty="0" smtClean="0"/>
              <a:t>????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4364" y="4940300"/>
            <a:ext cx="4465235" cy="19177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3208654"/>
            <a:ext cx="1905000" cy="193357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175442"/>
            <a:ext cx="2705100" cy="26825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545" y="0"/>
            <a:ext cx="2382982" cy="23812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5339" y="3071531"/>
            <a:ext cx="2220511" cy="220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786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de-DE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our strengths a</a:t>
            </a:r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 weaknesses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сильные и слабые стороны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151712"/>
            <a:ext cx="8596668" cy="403701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Всегда будьте готовы назвать не только свои сильные, но и слабые стороны. Поэтому заранее подумайте об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них.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Упомянув их в резюме, возможно, Вам придется их обосновывать и на собеседовании. Примерный список положительных личностных качеств представлен на следующем слайде. И Вы всегда можете его пополнить характерными для Вас качествами.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145" y="3782291"/>
            <a:ext cx="3823855" cy="30757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62" y="5029200"/>
            <a:ext cx="2505075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717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221673"/>
            <a:ext cx="3007975" cy="20781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Personal qualities. </a:t>
            </a:r>
            <a:r>
              <a:rPr lang="ru-RU" dirty="0" smtClean="0"/>
              <a:t>Личные качества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7344" y="221674"/>
            <a:ext cx="4322619" cy="6400799"/>
          </a:xfrm>
        </p:spPr>
        <p:txBody>
          <a:bodyPr>
            <a:normAutofit fontScale="25000" lnSpcReduction="20000"/>
          </a:bodyPr>
          <a:lstStyle/>
          <a:p>
            <a:r>
              <a:rPr lang="en-US" sz="8000" dirty="0" smtClean="0"/>
              <a:t>Adaptable</a:t>
            </a:r>
          </a:p>
          <a:p>
            <a:r>
              <a:rPr lang="en-US" sz="8000" dirty="0" smtClean="0"/>
              <a:t>Ambitious</a:t>
            </a:r>
          </a:p>
          <a:p>
            <a:r>
              <a:rPr lang="en-US" sz="8000" dirty="0" smtClean="0"/>
              <a:t>Assertive</a:t>
            </a:r>
          </a:p>
          <a:p>
            <a:r>
              <a:rPr lang="en-US" sz="8000" dirty="0" smtClean="0"/>
              <a:t>Broad-minded</a:t>
            </a:r>
          </a:p>
          <a:p>
            <a:r>
              <a:rPr lang="en-US" sz="8000" dirty="0" smtClean="0"/>
              <a:t>Businesslike</a:t>
            </a:r>
          </a:p>
          <a:p>
            <a:r>
              <a:rPr lang="en-US" sz="8000" dirty="0" smtClean="0"/>
              <a:t>Calm</a:t>
            </a:r>
          </a:p>
          <a:p>
            <a:r>
              <a:rPr lang="en-US" sz="8000" dirty="0" smtClean="0"/>
              <a:t>Cooperative</a:t>
            </a:r>
          </a:p>
          <a:p>
            <a:r>
              <a:rPr lang="en-US" sz="8000" dirty="0" smtClean="0"/>
              <a:t>Efficient</a:t>
            </a:r>
          </a:p>
          <a:p>
            <a:r>
              <a:rPr lang="en-US" sz="8000" dirty="0" smtClean="0"/>
              <a:t>Energetic</a:t>
            </a:r>
          </a:p>
          <a:p>
            <a:r>
              <a:rPr lang="en-US" sz="8000" dirty="0" smtClean="0"/>
              <a:t>Flexible</a:t>
            </a:r>
          </a:p>
          <a:p>
            <a:r>
              <a:rPr lang="en-US" sz="8000" dirty="0" smtClean="0"/>
              <a:t>Hardworking</a:t>
            </a:r>
          </a:p>
          <a:p>
            <a:r>
              <a:rPr lang="en-US" sz="8000" dirty="0" smtClean="0"/>
              <a:t>Honest</a:t>
            </a:r>
          </a:p>
          <a:p>
            <a:r>
              <a:rPr lang="en-US" sz="8000" dirty="0" smtClean="0"/>
              <a:t>Innovative</a:t>
            </a:r>
          </a:p>
          <a:p>
            <a:r>
              <a:rPr lang="en-US" sz="8000" dirty="0" smtClean="0"/>
              <a:t>Motivated </a:t>
            </a:r>
          </a:p>
          <a:p>
            <a:r>
              <a:rPr lang="en-US" sz="8000" dirty="0" smtClean="0"/>
              <a:t>Optimistic</a:t>
            </a:r>
          </a:p>
          <a:p>
            <a:r>
              <a:rPr lang="en-US" sz="8000" dirty="0" smtClean="0"/>
              <a:t>Reliable</a:t>
            </a:r>
          </a:p>
          <a:p>
            <a:r>
              <a:rPr lang="en-US" sz="8000" dirty="0" smtClean="0"/>
              <a:t>Responsible</a:t>
            </a:r>
            <a:endParaRPr lang="en-US" sz="8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36" y="2715491"/>
            <a:ext cx="4488873" cy="3283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0020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18656" y="207818"/>
            <a:ext cx="8756072" cy="83721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dirty="0"/>
              <a:t>У</a:t>
            </a:r>
            <a:r>
              <a:rPr lang="en-US" sz="4900" b="1" dirty="0" smtClean="0"/>
              <a:t>our interests</a:t>
            </a:r>
            <a:r>
              <a:rPr lang="ru-RU" b="1" dirty="0" smtClean="0"/>
              <a:t>. </a:t>
            </a:r>
            <a:r>
              <a:rPr lang="ru-RU" sz="4900" b="1" dirty="0" smtClean="0"/>
              <a:t>Ваши интересы</a:t>
            </a:r>
            <a:endParaRPr lang="ru-RU" b="1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09600" y="1045029"/>
            <a:ext cx="10099964" cy="54341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разделе резюме, где должны быть перечислены Ваши интересы, Вы можете написать следующее: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eading, cinema, stamp-collecting, playing computer games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или что-то подобное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Однако, Вам следует помнить, что все вышеупомянутые увлечения предполагают индивидуальное пристрастие и не предполагают общения и сотрудничества. Возможно, на самом деле, это и не так, и Вы посещаете читальный клуб, где участвуете в дискуссиях или клуб коллекционеров, где обмениваетесь раритетными марками, но это не очевидно по описанию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представитель работодателя расценит Ваше хобби как частный интерес, не предполагающий наличие других контактов. Поэтому, необходимо дать более точное описание Вашему хобби. Например: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Cinema: member of the University Film-Making Society;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Travel: travelled through Europe by train this summer in a group of four people, visiting historic sites and practising my English;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Reading: helped younger pupils with reading difficulties at school.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Возможно, это те же увлечения, что и в первом случае, но впечатление они создают совершенно иное: Вы выглядите в глазах работодателя активным, общительным человек, который готов помочь другим.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3600" y="0"/>
            <a:ext cx="2438400" cy="1160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9065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129125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little advice?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Маленький совет?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1563" y="2201203"/>
            <a:ext cx="8596668" cy="36180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Используйте стандартный шрифт</a:t>
            </a:r>
          </a:p>
          <a:p>
            <a:r>
              <a:rPr lang="ru-RU" sz="2400" dirty="0" smtClean="0"/>
              <a:t>Формат </a:t>
            </a:r>
            <a:r>
              <a:rPr lang="en-US" sz="2400" dirty="0" smtClean="0"/>
              <a:t>PDF</a:t>
            </a:r>
            <a:r>
              <a:rPr lang="ru-RU" sz="2400" dirty="0" smtClean="0"/>
              <a:t> предпочтительней</a:t>
            </a:r>
            <a:endParaRPr lang="en-US" sz="2400" dirty="0" smtClean="0"/>
          </a:p>
          <a:p>
            <a:r>
              <a:rPr lang="ru-RU" sz="2400" dirty="0" smtClean="0"/>
              <a:t>Качественное фото</a:t>
            </a:r>
            <a:r>
              <a:rPr lang="en-US" sz="2400" dirty="0" smtClean="0"/>
              <a:t> </a:t>
            </a:r>
            <a:r>
              <a:rPr lang="ru-RU" sz="2400" dirty="0" smtClean="0"/>
              <a:t>обязательно</a:t>
            </a:r>
          </a:p>
          <a:p>
            <a:r>
              <a:rPr lang="ru-RU" sz="2400" dirty="0" smtClean="0"/>
              <a:t>Дайте ссылку на профиль в </a:t>
            </a:r>
            <a:r>
              <a:rPr lang="ru-RU" sz="2400" dirty="0" err="1" smtClean="0"/>
              <a:t>соцсетях</a:t>
            </a:r>
            <a:endParaRPr lang="ru-RU" sz="2400" dirty="0" smtClean="0"/>
          </a:p>
          <a:p>
            <a:r>
              <a:rPr lang="ru-RU" sz="2400" dirty="0" smtClean="0"/>
              <a:t>Проверьте орфографию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9631"/>
            <a:ext cx="2247900" cy="20383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766" y="3098075"/>
            <a:ext cx="1524000" cy="1524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810" y="5025390"/>
            <a:ext cx="2924175" cy="156210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816822"/>
              </p:ext>
            </p:extLst>
          </p:nvPr>
        </p:nvGraphicFramePr>
        <p:xfrm>
          <a:off x="5756366" y="2103120"/>
          <a:ext cx="3200400" cy="4049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3148699255"/>
                    </a:ext>
                  </a:extLst>
                </a:gridCol>
              </a:tblGrid>
              <a:tr h="404949">
                <a:tc>
                  <a:txBody>
                    <a:bodyPr/>
                    <a:lstStyle/>
                    <a:p>
                      <a:r>
                        <a:rPr lang="en-US" dirty="0" smtClean="0"/>
                        <a:t>Times New Roman))))))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56556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0196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92" y="609600"/>
            <a:ext cx="2424544" cy="17417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Образец резюме</a:t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9237" y="609600"/>
            <a:ext cx="9240982" cy="613756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de-DE" sz="7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Mr. BOGDAN PAVLOV</a:t>
            </a:r>
          </a:p>
          <a:p>
            <a:pPr marL="0" indent="0">
              <a:buNone/>
            </a:pPr>
            <a:r>
              <a:rPr lang="de-DE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Novosibirsk, </a:t>
            </a:r>
            <a:r>
              <a:rPr lang="de-DE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Russia</a:t>
            </a:r>
            <a:r>
              <a:rPr lang="de-DE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(GMT+06:00), +7-913-XXX-XXXX (9 am – 10 </a:t>
            </a:r>
            <a:r>
              <a:rPr lang="de-DE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pm</a:t>
            </a:r>
            <a:r>
              <a:rPr lang="de-DE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de-DE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pavlov_bogdan@mail.ru, </a:t>
            </a:r>
            <a:r>
              <a:rPr lang="de-DE" sz="4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Linledin</a:t>
            </a:r>
            <a:r>
              <a:rPr lang="de-DE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https://</a:t>
            </a:r>
            <a:r>
              <a:rPr lang="de-DE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www.linkedin.com/in/bbogdan-pavlov-b8888bb8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</a:t>
            </a:r>
            <a:r>
              <a:rPr lang="de-DE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details</a:t>
            </a:r>
            <a:r>
              <a:rPr lang="de-DE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Marital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status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single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</a:t>
            </a: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Age: </a:t>
            </a:r>
            <a:r>
              <a:rPr lang="de-DE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de-DE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</a:p>
          <a:p>
            <a:pPr marL="0" indent="0">
              <a:buNone/>
            </a:pPr>
            <a:r>
              <a:rPr lang="de-DE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2010 –June 2015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Siberian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State University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Telecommunications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Information Science, Economics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Faculty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Industrial Management (Master), GPA 4.9 (5</a:t>
            </a:r>
            <a:r>
              <a:rPr lang="de-DE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Experience</a:t>
            </a:r>
          </a:p>
          <a:p>
            <a:pPr marL="0" indent="0">
              <a:buNone/>
            </a:pPr>
            <a:r>
              <a:rPr lang="de-DE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Sep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2015 –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time JTI International</a:t>
            </a: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Regional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trade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specialist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8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drafting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approval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control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Accomplishments</a:t>
            </a:r>
            <a:endParaRPr lang="de-DE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Kept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deadlines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financial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year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closure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Feb.2015 –Marc. 2015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Adnow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LLC (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Russian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online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marketing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advertising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company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Foreign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partner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manager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conditions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negotiation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Accomplishments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Signed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contracts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Turkish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clients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within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from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expected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Apr.2014 – May 2014 Novosibirsk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Municipal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Bank, LLC</a:t>
            </a:r>
          </a:p>
          <a:p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Document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management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specialist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academic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internship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Accomplishments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Learnt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banking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software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	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Got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a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job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offer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by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end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lang="de-DE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8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internship</a:t>
            </a:r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de-DE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97243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415695" cy="13208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Образец резюме (продолжение)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94513" y="348343"/>
            <a:ext cx="5515429" cy="5693019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Foreign languages</a:t>
            </a:r>
          </a:p>
          <a:p>
            <a:r>
              <a:rPr lang="en-US" dirty="0"/>
              <a:t>English (IELTS 7.0 - advanced)</a:t>
            </a:r>
          </a:p>
          <a:p>
            <a:r>
              <a:rPr lang="en-US" dirty="0"/>
              <a:t>Russian (native)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Project </a:t>
            </a:r>
            <a:r>
              <a:rPr lang="en-US" dirty="0"/>
              <a:t>management, analytical skills, public speaking, computer intelligence, business communication.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/>
              <a:t>Personal skills</a:t>
            </a:r>
          </a:p>
          <a:p>
            <a:r>
              <a:rPr lang="en-US" dirty="0"/>
              <a:t>Able to keep deadlines successfully, work independently or in a team, multitasking, patient, possess proactive approach, versatile.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Additional</a:t>
            </a:r>
          </a:p>
          <a:p>
            <a:r>
              <a:rPr lang="en-US" dirty="0"/>
              <a:t>Driving license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6314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374074"/>
            <a:ext cx="8596668" cy="1080654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Acronyms.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Сокращения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677334" y="1274619"/>
            <a:ext cx="8868448" cy="5292436"/>
          </a:xfrm>
        </p:spPr>
        <p:txBody>
          <a:bodyPr>
            <a:norm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HR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(англ.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Human Resource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менеджер кадрового агентства или отдела кадров компании по подбору персонала.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etc.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лат.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cetera)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т.д.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GMT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Greenwich Mean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Time) –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среднее время по Гринвичу, т.е. среднее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солнечное время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меридиана, используется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качестве точки отсчёта времени в других часовых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поясах. 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ante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meridiem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полудня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p.m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лат.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post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meridiem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полудня</a:t>
            </a:r>
            <a:endParaRPr 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GPA (англ.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Grade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Point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Average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это среднее арифметическое от оценок, полученных за все пройденные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курсы.</a:t>
            </a:r>
          </a:p>
          <a:p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IELTS 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англ. 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International English Language </a:t>
            </a:r>
            <a:r>
              <a:rPr lang="de-DE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Testing</a:t>
            </a:r>
            <a:r>
              <a:rPr lang="de-D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System) —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система оценки знания английского языка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LLC (англ.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Limited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liability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company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ответственностью (ООО 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языке).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9328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59428" y="209006"/>
            <a:ext cx="7314573" cy="91440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Useful info</a:t>
            </a:r>
            <a:r>
              <a:rPr lang="ru-RU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6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Полезная информация</a:t>
            </a:r>
            <a:r>
              <a:rPr lang="en-US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841863" cy="180129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11166" y="1631476"/>
            <a:ext cx="102089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CV?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http://theinterviewguys.com/cv-curriculum-vitae/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10.01.17)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CV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https://www.prospects.ac.uk/careers-advice/cvs-and-cover-letters/how-to-write-a-cv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10.01.17)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successful CV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video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http://www.bbc.com/news/business-15573447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(дата обращения 10.01.17)</a:t>
            </a:r>
            <a:endParaRPr lang="de-DE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Writing CVs for different types of graduate job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https://targetjobs.co.uk/careers-advice/applications-and-cvs/270189-writing-cvs-for-different-types-of-graduate-job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(дата обращения 10.01.17)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CV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http://www.wikihow.com/Write-a-CV-(Curriculum-Vitae)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(дата обращения 11.01.17) </a:t>
            </a:r>
          </a:p>
          <a:p>
            <a:pPr marL="457200" indent="-457200">
              <a:buAutoNum type="arabicPeriod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to write a successful CV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https://www.kent.ac.uk/careers/cv.htm#is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обращения 12.01.17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0438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840377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Ссылки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06731"/>
            <a:ext cx="8596668" cy="4434631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Картинки, использованные в презентации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://images.google.ru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/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14.01.17)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Образцы резюме на английском языке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www.google.ru/search?q=resume+example+in+english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14.01.17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резюме 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http://englex.ru/how-to-write-a-cv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(дата обращения 14.01.17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Написание фамилий и имен на английском языке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</a:t>
            </a:r>
            <a:r>
              <a:rPr lang="de-DE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ladyfromrussia.com/rus/bukvy_latinica.shtml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(дата обращения 14.01.17)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894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для самоконтроля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930401"/>
            <a:ext cx="8596668" cy="4110962"/>
          </a:xfrm>
        </p:spPr>
        <p:txBody>
          <a:bodyPr>
            <a:normAutofit/>
          </a:bodyPr>
          <a:lstStyle/>
          <a:p>
            <a:pPr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каком порядке нужно писать в резюме учебные заведения, в которых Вы учились?</a:t>
            </a:r>
          </a:p>
          <a:p>
            <a:pPr>
              <a:buFont typeface="Wingdings 3" charset="2"/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писать уровень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английского в 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резюме?</a:t>
            </a:r>
          </a:p>
          <a:p>
            <a:pPr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существуют особенности при упоминании Ваших увлечений в резюме? </a:t>
            </a:r>
          </a:p>
          <a:p>
            <a:pPr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Каковы особенности оформления резюме?</a:t>
            </a:r>
          </a:p>
          <a:p>
            <a:pPr>
              <a:buAutoNum type="arabicPeriod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2691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План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25601"/>
            <a:ext cx="7801648" cy="4415762"/>
          </a:xfrm>
        </p:spPr>
        <p:txBody>
          <a:bodyPr>
            <a:normAutofit/>
          </a:bodyPr>
          <a:lstStyle/>
          <a:p>
            <a:pPr marL="514350" indent="-514350">
              <a:buFont typeface="Wingdings 3" charset="2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</a:t>
            </a:r>
            <a:r>
              <a:rPr lang="de-DE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чего необходимо резюме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Объем резюме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Навыки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Владение иностранными языками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личные качества</a:t>
            </a:r>
          </a:p>
          <a:p>
            <a:pPr marL="514350" indent="-514350"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Ваши увлечения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4036" y="101601"/>
            <a:ext cx="1524000" cy="1524000"/>
          </a:xfrm>
          <a:prstGeom prst="rect">
            <a:avLst/>
          </a:prstGeom>
        </p:spPr>
      </p:pic>
      <p:sp>
        <p:nvSpPr>
          <p:cNvPr id="5" name="Овал 4"/>
          <p:cNvSpPr/>
          <p:nvPr/>
        </p:nvSpPr>
        <p:spPr>
          <a:xfrm>
            <a:off x="6664036" y="2393001"/>
            <a:ext cx="4184073" cy="36483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Знаете ли Вы?</a:t>
            </a:r>
          </a:p>
          <a:p>
            <a:pPr algn="ctr"/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Работодателю или представителю HR необходимо всего лишь 45 секунд, чтобы определить, представляет ли кандидат интерес для компании или нет.</a:t>
            </a:r>
          </a:p>
        </p:txBody>
      </p:sp>
    </p:spTree>
    <p:extLst>
      <p:ext uri="{BB962C8B-B14F-4D97-AF65-F5344CB8AC3E}">
        <p14:creationId xmlns:p14="http://schemas.microsoft.com/office/powerpoint/2010/main" val="146473707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Assignment. </a:t>
            </a:r>
            <a:r>
              <a:rPr lang="ru-RU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25600"/>
            <a:ext cx="8596668" cy="4902199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 ситуацию. Вы ищете работу в международной компании. Напишите резюме на английском языке. При оформлении пользуйтесь данной презентацией и источниками, которые указаны в ней. Использовать образец резюме из другого источника не возбраняется, но старайтесь соблюдать все правила достойного резюме.</a:t>
            </a:r>
          </a:p>
          <a:p>
            <a:pPr marL="0" indent="0" algn="ctr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Желаю Вам удачи!</a:t>
            </a:r>
          </a:p>
          <a:p>
            <a:pPr marL="0" indent="0" algn="ctr">
              <a:buNone/>
            </a:pP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 интересующие Вас вопросы можно будет задать на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Следите за информацией!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383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4662" y="609600"/>
            <a:ext cx="7889339" cy="801189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What does CV mean?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Что такое </a:t>
            </a:r>
            <a:r>
              <a:rPr lang="de-DE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10789"/>
            <a:ext cx="8596668" cy="463057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CV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Curriculum Vitae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 переводе с латинского – «ход жизни»)  - это документ,  который составляет претендент на ту или иную должность, в котором он собирает воедино все свои достижения (место учебы, места работы, навыки, личные качества). </a:t>
            </a:r>
          </a:p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Resume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фр.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Résumé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жизнеописание) – это документ в виде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самохарактеристики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которую пишет кандидат на какую-либо должность.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некоторых странах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часто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CV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resume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используются как взаимозаменяемые понятия, но на самом деле отличия существуют. Так,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CV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 подробную информацию о кандидате и может иметь описание на нескольких страницах. В то время как,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resume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краткое описание достижений претендента на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должность и занимает не более двух страниц.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00625"/>
            <a:ext cx="3648075" cy="18573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4514" y="4183986"/>
            <a:ext cx="3747634" cy="2498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15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Personal details and contact information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Личная и контактная информация</a:t>
            </a:r>
            <a:r>
              <a:rPr lang="en-US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930401"/>
            <a:ext cx="9577009" cy="4574902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Большинство резюме начинаются с контактной информации и личных данных. Но не переусердствуйте с излишней информацией.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Прежде всего, правильно напишите свою фамилию и имя. Если у Вас есть загранпаспорт, то написание ФИО должно совпадать с паспортом. Если такового не имеется, воспользуйтесь латиницей на следующем слайде, которая позволяет найти соответствия между буквами и их сочетаниями для передачи имен собственных. 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указать Ваш адрес, номер телефона, адрес электронной почты и адрес в социальных сетях.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9126" y="4676502"/>
            <a:ext cx="2202873" cy="21814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74" y="5686425"/>
            <a:ext cx="389572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7201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54000"/>
            <a:ext cx="3429000" cy="482600"/>
          </a:xfrm>
        </p:spPr>
        <p:txBody>
          <a:bodyPr>
            <a:normAutofit fontScale="90000"/>
          </a:bodyPr>
          <a:lstStyle/>
          <a:p>
            <a:pPr algn="ctr"/>
            <a:r>
              <a:rPr lang="de-DE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etters.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соответствия букв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78300" y="254000"/>
            <a:ext cx="5511800" cy="6350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Русс. Англ. Пример        Русс. Англ. Пример</a:t>
            </a:r>
            <a:endParaRPr lang="de-DE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A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Andrey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Olga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Boris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Pavel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	Valery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	Roman</a:t>
            </a:r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Gleb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	Sergey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Dmitry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T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Tatyana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Ye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/E	Yelena, 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Elena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У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Ulyana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Ё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Yo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/E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Pyotr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Petr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Ф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Filipp/Philipp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Zh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Zhanna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Kharitonov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Zinaida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Ts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Tsolova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Irina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Chalov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Й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Timofey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Sharov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	K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Konstantin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Щ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Shch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Shchukin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Larisa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Bykov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	М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Margarita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Elina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	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Nikolay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Yu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Yury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	</a:t>
            </a:r>
            <a:r>
              <a:rPr lang="de-DE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Ya</a:t>
            </a:r>
            <a:r>
              <a:rPr lang="de-DE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de-DE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Yaroslav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838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939800"/>
          </a:xfrm>
        </p:spPr>
        <p:txBody>
          <a:bodyPr/>
          <a:lstStyle/>
          <a:p>
            <a:pPr algn="ctr"/>
            <a:r>
              <a:rPr lang="de-DE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Your education.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Ваше 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52601"/>
            <a:ext cx="8596668" cy="4965700"/>
          </a:xfrm>
        </p:spPr>
        <p:txBody>
          <a:bodyPr>
            <a:noAutofit/>
          </a:bodyPr>
          <a:lstStyle/>
          <a:p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Education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qualifications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Обязательно напишите правильно название вуза, в котором Вы учились, Вашу квалификацию (специальность).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забудьте указать годы учебы. Если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вузов несколько, то их нужно упомянуть в обратном порядке (самый первый вуз – последний, который Вы окончили).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Название вуза на английском зыке можно найти в англоязычной версии сайта Вашего вуза. Например, </a:t>
            </a:r>
            <a:r>
              <a:rPr lang="de-DE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Siberian</a:t>
            </a:r>
            <a:r>
              <a:rPr lang="de-DE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State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Univer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ity of Telecommunications and Information Science (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SibSUTIS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Сибирский государственный университет телекоммуникаций и информатики.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Ваша квалификация: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Baccalaureate Engineering Degree,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Masters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Economist-Manager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Undergraduate, etc.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4002" y="0"/>
            <a:ext cx="2181225" cy="209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0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Employment. </a:t>
            </a:r>
            <a:br>
              <a:rPr lang="de-DE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Занятость (место работы)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Work experience/employment history.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Самый распространенный способ записи в резюме Вашего опыта работы в обратном хронологическом порядке, начиная с последнего места работы, достижения и заслуги перечисляются для каждого из них. Больше внимания следует уделить недавним позициям.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1528" y="4352491"/>
            <a:ext cx="2143125" cy="21431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5" y="2209366"/>
            <a:ext cx="2143125" cy="214312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5600" y="4670712"/>
            <a:ext cx="2143125" cy="2143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2826" y="4709451"/>
            <a:ext cx="2514600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3505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17575"/>
          </a:xfrm>
        </p:spPr>
        <p:txBody>
          <a:bodyPr>
            <a:normAutofit/>
          </a:bodyPr>
          <a:lstStyle/>
          <a:p>
            <a:pPr algn="ctr"/>
            <a:r>
              <a:rPr lang="en-US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Skills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Навыки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09700"/>
            <a:ext cx="8543925" cy="47672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глобализационными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процессами в мире, наличием большого количества международных компаний, мобильностью специалистов, стремительным развитием информационных технологий обязательно следует упомянуть знание иностранного языка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(good conversational English),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компьютерных навыков (например,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MS Access and Excel, web page design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и навыков вождения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("driving license").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предполагается, что 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знакомы только с основами чего-либо, то добавляйте слово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(например,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 English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basic Excel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Если Вы обладаете еще какими-то навыками, которые могут иметь отношение к будущей работе, обязательно упомяните их, это может сыграть Вам на пользу. Например, обучение за границей (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abroad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33163" y="4488872"/>
            <a:ext cx="3158836" cy="236912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2125" y="0"/>
            <a:ext cx="2809875" cy="2632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8293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9302689" cy="1320800"/>
          </a:xfrm>
        </p:spPr>
        <p:txBody>
          <a:bodyPr/>
          <a:lstStyle/>
          <a:p>
            <a:pPr algn="ctr"/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Your level of English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Ваш уровень английского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3" y="1776549"/>
            <a:ext cx="10164837" cy="48201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	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Поскольку в последнее время становится особо актуальным такое требование работодателя к претенденту как знание иностранного языка (чаще английского), то кандидат, который хочет быть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конкурентноспособным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иметь отличие от других претендентов, сдает международный экзамен по иностранному языку для документального подтверждения своих навыков и уровня коммуникативной компетентности. В этом случае в резюме уместно использовать международную систему уровней, которая представлена ниже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обычно пишется достигнутый подтвержденный сертификатом уровень на английском языке, данный в скобках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(А1) – начальный, уровень выживания (</a:t>
            </a:r>
            <a:r>
              <a:rPr lang="de-D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Beginner, </a:t>
            </a:r>
            <a:r>
              <a:rPr lang="de-DE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Elementary</a:t>
            </a:r>
            <a:r>
              <a:rPr lang="de-D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(А2) – ниже среднего,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предпороговый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(Pre-Intermediate)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(В1) – средний, пороговый (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Intermediate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(В2) – выше среднего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(Upper-intermediate)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(C1) – продвинутый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(Advanced)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(C2) –  профессиональный уровень владения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(Proficiency)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5" y="5467350"/>
            <a:ext cx="3286125" cy="1390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8774" y="0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036870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466</TotalTime>
  <Words>1310</Words>
  <Application>Microsoft Office PowerPoint</Application>
  <PresentationFormat>Широкоэкранный</PresentationFormat>
  <Paragraphs>164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Times New Roman</vt:lpstr>
      <vt:lpstr>Trebuchet MS</vt:lpstr>
      <vt:lpstr>Wingdings 3</vt:lpstr>
      <vt:lpstr>Аспект</vt:lpstr>
      <vt:lpstr>Writing CV или как составить хорошее резюме?</vt:lpstr>
      <vt:lpstr>Plan. План</vt:lpstr>
      <vt:lpstr>What does CV mean? Что такое CV?</vt:lpstr>
      <vt:lpstr>Personal details and contact information. Личная и контактная информация </vt:lpstr>
      <vt:lpstr>Letters. Система соответствия букв</vt:lpstr>
      <vt:lpstr>Your education. Ваше образование</vt:lpstr>
      <vt:lpstr>Employment.  Занятость (место работы)</vt:lpstr>
      <vt:lpstr>Skills. Навыки</vt:lpstr>
      <vt:lpstr>Your level of English. Ваш уровень английского</vt:lpstr>
      <vt:lpstr>Your strengths and weaknesses.  Ваши сильные и слабые стороны</vt:lpstr>
      <vt:lpstr>Personal qualities. Личные качества</vt:lpstr>
      <vt:lpstr>Уour interests. Ваши интересы</vt:lpstr>
      <vt:lpstr>A little advice?  Маленький совет?</vt:lpstr>
      <vt:lpstr>Образец резюме  </vt:lpstr>
      <vt:lpstr>Образец резюме (продолжение)</vt:lpstr>
      <vt:lpstr>Acronyms. Сокращения</vt:lpstr>
      <vt:lpstr>Useful info.  Полезная информация  </vt:lpstr>
      <vt:lpstr>References. Ссылки</vt:lpstr>
      <vt:lpstr>Вопросы для самоконтроля</vt:lpstr>
      <vt:lpstr>Assignment.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about your interests</dc:title>
  <dc:creator>Татьяна</dc:creator>
  <cp:lastModifiedBy>Татьяна</cp:lastModifiedBy>
  <cp:revision>75</cp:revision>
  <dcterms:created xsi:type="dcterms:W3CDTF">2017-01-10T15:39:16Z</dcterms:created>
  <dcterms:modified xsi:type="dcterms:W3CDTF">2017-01-22T05:34:09Z</dcterms:modified>
</cp:coreProperties>
</file>